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70" r:id="rId4"/>
    <p:sldId id="274" r:id="rId5"/>
    <p:sldId id="275" r:id="rId6"/>
    <p:sldId id="276" r:id="rId7"/>
    <p:sldId id="277" r:id="rId8"/>
    <p:sldId id="278" r:id="rId9"/>
    <p:sldId id="269" r:id="rId10"/>
    <p:sldId id="279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1758" autoAdjust="0"/>
  </p:normalViewPr>
  <p:slideViewPr>
    <p:cSldViewPr>
      <p:cViewPr varScale="1">
        <p:scale>
          <a:sx n="53" d="100"/>
          <a:sy n="53" d="100"/>
        </p:scale>
        <p:origin x="1896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C19E7A-00F2-48AD-AF9A-D6C952CB6DEB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4C6FF-3AE9-487F-97C7-D9C076F33F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6578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01614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88433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88601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04322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See </a:t>
            </a:r>
            <a:r>
              <a:rPr lang="en-GB" b="1" dirty="0" smtClean="0"/>
              <a:t>Lecture Exercise 7.1a. </a:t>
            </a:r>
            <a:r>
              <a:rPr lang="en-GB" b="0" dirty="0" smtClean="0"/>
              <a:t>This could be used to encourage students to think about the contrast between statements of personal preference and ethical statements, which usually show</a:t>
            </a:r>
            <a:r>
              <a:rPr lang="en-GB" b="0" baseline="0" dirty="0" smtClean="0"/>
              <a:t> greater consideration for the interests of others.</a:t>
            </a:r>
            <a:endParaRPr lang="en-GB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34626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52244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see </a:t>
            </a:r>
            <a:r>
              <a:rPr lang="en-GB" b="1" dirty="0" smtClean="0"/>
              <a:t>Video</a:t>
            </a:r>
            <a:r>
              <a:rPr lang="en-GB" b="1" baseline="0" dirty="0" smtClean="0"/>
              <a:t> Activity 7.1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13034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41808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36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90411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1819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44499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45604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37187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58695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62181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01272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97569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20217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70041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3116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gExZYxtdzrU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44825"/>
            <a:ext cx="7772400" cy="1755626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Ethics Theory </a:t>
            </a:r>
            <a:br>
              <a:rPr lang="en-GB" dirty="0" smtClean="0"/>
            </a:br>
            <a:r>
              <a:rPr lang="en-GB" dirty="0" smtClean="0"/>
              <a:t>and</a:t>
            </a:r>
            <a:br>
              <a:rPr lang="en-GB" dirty="0" smtClean="0"/>
            </a:br>
            <a:r>
              <a:rPr lang="en-GB" dirty="0" smtClean="0"/>
              <a:t> Business Practice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Discourse Ethics – Part One</a:t>
            </a:r>
          </a:p>
          <a:p>
            <a:r>
              <a:rPr lang="en-GB" dirty="0" smtClean="0"/>
              <a:t>Some Features of Discourse Ethics</a:t>
            </a:r>
          </a:p>
        </p:txBody>
      </p:sp>
    </p:spTree>
    <p:extLst>
      <p:ext uri="{BB962C8B-B14F-4D97-AF65-F5344CB8AC3E}">
        <p14:creationId xmlns:p14="http://schemas.microsoft.com/office/powerpoint/2010/main" val="1316496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references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en-GB" dirty="0"/>
              <a:t>Bernstein, R.J. (1983) </a:t>
            </a:r>
            <a:r>
              <a:rPr lang="en-GB" i="1" dirty="0"/>
              <a:t>Beyond Objectivism and Relativism: Science, Hermeneutics and Praxis</a:t>
            </a:r>
            <a:r>
              <a:rPr lang="en-GB" dirty="0"/>
              <a:t>. Philadelphia: University of Pennsylvania Press.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42337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aims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dirty="0" smtClean="0"/>
              <a:t>to </a:t>
            </a:r>
            <a:r>
              <a:rPr lang="en-GB" dirty="0"/>
              <a:t>specify the democratic nature of discourse </a:t>
            </a:r>
            <a:r>
              <a:rPr lang="en-GB" dirty="0" smtClean="0"/>
              <a:t>ethics</a:t>
            </a:r>
            <a:endParaRPr lang="en-GB" dirty="0"/>
          </a:p>
          <a:p>
            <a:pPr lvl="0"/>
            <a:r>
              <a:rPr lang="en-GB" dirty="0" smtClean="0"/>
              <a:t>to explain </a:t>
            </a:r>
            <a:r>
              <a:rPr lang="en-GB" dirty="0"/>
              <a:t>how </a:t>
            </a:r>
            <a:r>
              <a:rPr lang="en-GB" dirty="0" smtClean="0"/>
              <a:t>discourse ethics </a:t>
            </a:r>
            <a:r>
              <a:rPr lang="en-GB" dirty="0"/>
              <a:t>theory appeals to ethical consensus as a basis for evaluating right and </a:t>
            </a:r>
            <a:r>
              <a:rPr lang="en-GB" dirty="0" smtClean="0"/>
              <a:t>wrong</a:t>
            </a:r>
            <a:endParaRPr lang="en-GB" dirty="0"/>
          </a:p>
          <a:p>
            <a:r>
              <a:rPr lang="en-GB" dirty="0" smtClean="0"/>
              <a:t>to explain </a:t>
            </a:r>
            <a:r>
              <a:rPr lang="en-GB" dirty="0"/>
              <a:t>how discourse ethics envisages the achievement of ethical consensus through dialectical opposition</a:t>
            </a:r>
            <a:endParaRPr lang="en-GB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72131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discourse ethics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an alternative to ethical absolutism and ethical relativism</a:t>
            </a:r>
          </a:p>
          <a:p>
            <a:r>
              <a:rPr lang="en-GB" dirty="0" smtClean="0"/>
              <a:t>which goes ‘Beyond </a:t>
            </a:r>
            <a:r>
              <a:rPr lang="en-GB" dirty="0"/>
              <a:t>Objectivism and </a:t>
            </a:r>
            <a:r>
              <a:rPr lang="en-GB" dirty="0" smtClean="0"/>
              <a:t>Relativism’ (Bernstein, 1983)</a:t>
            </a:r>
          </a:p>
          <a:p>
            <a:r>
              <a:rPr lang="en-GB" dirty="0" smtClean="0"/>
              <a:t>something is ethical if </a:t>
            </a:r>
            <a:r>
              <a:rPr lang="en-GB" dirty="0"/>
              <a:t>those who are affected by it agree that it is </a:t>
            </a:r>
            <a:r>
              <a:rPr lang="en-GB" dirty="0" smtClean="0"/>
              <a:t>ethical</a:t>
            </a:r>
          </a:p>
          <a:p>
            <a:r>
              <a:rPr lang="en-GB" dirty="0" smtClean="0"/>
              <a:t>and something </a:t>
            </a:r>
            <a:r>
              <a:rPr lang="en-GB" dirty="0"/>
              <a:t>is </a:t>
            </a:r>
            <a:r>
              <a:rPr lang="en-GB" dirty="0" smtClean="0"/>
              <a:t>unethical </a:t>
            </a:r>
            <a:r>
              <a:rPr lang="en-GB" dirty="0"/>
              <a:t>if those who are affected by it agree that it is </a:t>
            </a:r>
            <a:r>
              <a:rPr lang="en-GB" dirty="0" smtClean="0"/>
              <a:t>unethical</a:t>
            </a:r>
            <a:endParaRPr lang="en-GB" dirty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8059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emphasis on discourse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b="1" dirty="0" smtClean="0"/>
              <a:t>discourse</a:t>
            </a:r>
            <a:r>
              <a:rPr lang="en-GB" dirty="0" smtClean="0"/>
              <a:t>: ‘written </a:t>
            </a:r>
            <a:r>
              <a:rPr lang="en-GB" dirty="0"/>
              <a:t>or spoken communication or debate</a:t>
            </a:r>
            <a:r>
              <a:rPr lang="en-GB" dirty="0" smtClean="0"/>
              <a:t>’ (Oxford English Dictionary)</a:t>
            </a:r>
          </a:p>
          <a:p>
            <a:r>
              <a:rPr lang="en-GB" b="1" dirty="0" smtClean="0"/>
              <a:t>discourse ethics</a:t>
            </a:r>
            <a:r>
              <a:rPr lang="en-GB" dirty="0" smtClean="0"/>
              <a:t>:</a:t>
            </a:r>
            <a:r>
              <a:rPr lang="en-GB" b="1" dirty="0" smtClean="0"/>
              <a:t> </a:t>
            </a:r>
            <a:r>
              <a:rPr lang="en-GB" dirty="0" smtClean="0"/>
              <a:t>an </a:t>
            </a:r>
            <a:r>
              <a:rPr lang="en-GB" dirty="0"/>
              <a:t>approach which relies on written or </a:t>
            </a:r>
            <a:r>
              <a:rPr lang="en-GB" dirty="0" smtClean="0"/>
              <a:t>spoken communication or debate </a:t>
            </a:r>
            <a:r>
              <a:rPr lang="en-GB" dirty="0"/>
              <a:t>to define ethical right and </a:t>
            </a:r>
            <a:r>
              <a:rPr lang="en-GB" dirty="0" smtClean="0"/>
              <a:t>wrong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864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 particular kind of democracy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 smtClean="0"/>
              <a:t>conventional (liberal) democracy emphasises people’s right to:</a:t>
            </a:r>
          </a:p>
          <a:p>
            <a:r>
              <a:rPr lang="en-GB" dirty="0" smtClean="0"/>
              <a:t>hold their views</a:t>
            </a:r>
          </a:p>
          <a:p>
            <a:r>
              <a:rPr lang="en-GB" dirty="0" smtClean="0"/>
              <a:t>register their views</a:t>
            </a:r>
          </a:p>
          <a:p>
            <a:pPr marL="0" indent="0">
              <a:buNone/>
            </a:pPr>
            <a:r>
              <a:rPr lang="en-GB" dirty="0" smtClean="0"/>
              <a:t>discourse-ethics style (discursive) democracy also emphasises the importance of:</a:t>
            </a:r>
          </a:p>
          <a:p>
            <a:r>
              <a:rPr lang="en-GB" dirty="0" smtClean="0"/>
              <a:t>exchanging views</a:t>
            </a:r>
          </a:p>
          <a:p>
            <a:r>
              <a:rPr lang="en-GB" dirty="0" smtClean="0"/>
              <a:t>developing new perspectives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12548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emphasis </a:t>
            </a:r>
            <a:r>
              <a:rPr lang="en-GB" dirty="0"/>
              <a:t>on </a:t>
            </a:r>
            <a:r>
              <a:rPr lang="en-GB" b="1" dirty="0"/>
              <a:t>ethical</a:t>
            </a:r>
            <a:r>
              <a:rPr lang="en-GB" dirty="0"/>
              <a:t> consensus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 smtClean="0"/>
              <a:t>as opposed to consensus about interests and preferences</a:t>
            </a:r>
          </a:p>
          <a:p>
            <a:r>
              <a:rPr lang="en-GB" dirty="0" smtClean="0"/>
              <a:t>appeals </a:t>
            </a:r>
            <a:r>
              <a:rPr lang="en-GB" dirty="0"/>
              <a:t>to standards which operate at a deeper </a:t>
            </a:r>
            <a:r>
              <a:rPr lang="en-GB" dirty="0" smtClean="0"/>
              <a:t>level than that of interests and preferences</a:t>
            </a:r>
          </a:p>
          <a:p>
            <a:r>
              <a:rPr lang="en-GB" dirty="0" smtClean="0"/>
              <a:t>which enables evaluation of the ethical claims of respective of interests and preferences </a:t>
            </a:r>
          </a:p>
          <a:p>
            <a:r>
              <a:rPr lang="en-GB" dirty="0" smtClean="0"/>
              <a:t>discourse ethics aspires to consensus at that deeper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01368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the merits of dialectical opposition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GB" b="1" dirty="0" smtClean="0"/>
              <a:t>dialectic</a:t>
            </a:r>
            <a:r>
              <a:rPr lang="en-GB" dirty="0" smtClean="0"/>
              <a:t>: the </a:t>
            </a:r>
            <a:r>
              <a:rPr lang="en-GB" dirty="0"/>
              <a:t>exchange of opposing perspectives and the consequent movement to a further perspective which is an improvement on either of the earlier perspectives</a:t>
            </a:r>
            <a:endParaRPr lang="en-GB" dirty="0" smtClean="0"/>
          </a:p>
          <a:p>
            <a:endParaRPr lang="en-GB" dirty="0"/>
          </a:p>
          <a:p>
            <a:r>
              <a:rPr lang="en-GB" dirty="0" smtClean="0"/>
              <a:t>the pragmatic benefit of the expression of opposition</a:t>
            </a:r>
          </a:p>
          <a:p>
            <a:r>
              <a:rPr lang="en-GB" dirty="0" smtClean="0"/>
              <a:t>every ethical perspective may have something important to add </a:t>
            </a:r>
          </a:p>
          <a:p>
            <a:r>
              <a:rPr lang="en-GB" dirty="0" smtClean="0"/>
              <a:t>how dialectical opposition can enhance the quality of consensus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65454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discourse ethics and Deepwater Horizon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GB" dirty="0">
                <a:hlinkClick r:id="rId3"/>
              </a:rPr>
              <a:t>www.youtube.com/watch?v=gExZYxtdzrU</a:t>
            </a:r>
            <a:endParaRPr lang="en-GB" dirty="0"/>
          </a:p>
          <a:p>
            <a:pPr marL="0" indent="0">
              <a:buNone/>
            </a:pPr>
            <a:r>
              <a:rPr lang="en-GB" dirty="0" smtClean="0"/>
              <a:t>discourse involving a </a:t>
            </a:r>
            <a:r>
              <a:rPr lang="en-GB" b="1" dirty="0" smtClean="0"/>
              <a:t>community of stakeholders </a:t>
            </a:r>
            <a:r>
              <a:rPr lang="en-GB" dirty="0" smtClean="0"/>
              <a:t>(or their representatives)</a:t>
            </a:r>
          </a:p>
          <a:p>
            <a:r>
              <a:rPr lang="en-GB" dirty="0" smtClean="0"/>
              <a:t>which seeks to reach </a:t>
            </a:r>
            <a:r>
              <a:rPr lang="en-GB" b="1" dirty="0" smtClean="0"/>
              <a:t>consensus</a:t>
            </a:r>
            <a:r>
              <a:rPr lang="en-GB" dirty="0" smtClean="0"/>
              <a:t> about what </a:t>
            </a:r>
            <a:r>
              <a:rPr lang="en-GB" dirty="0"/>
              <a:t>is the </a:t>
            </a:r>
            <a:r>
              <a:rPr lang="en-GB" b="1" dirty="0"/>
              <a:t>ethically</a:t>
            </a:r>
            <a:r>
              <a:rPr lang="en-GB" dirty="0"/>
              <a:t> right thing for BP to </a:t>
            </a:r>
            <a:r>
              <a:rPr lang="en-GB" dirty="0" smtClean="0"/>
              <a:t>do</a:t>
            </a:r>
          </a:p>
          <a:p>
            <a:r>
              <a:rPr lang="en-GB" dirty="0" smtClean="0"/>
              <a:t>to which </a:t>
            </a:r>
            <a:r>
              <a:rPr lang="en-GB" b="1" dirty="0" smtClean="0"/>
              <a:t>each participant’s perspective </a:t>
            </a:r>
            <a:r>
              <a:rPr lang="en-GB" dirty="0"/>
              <a:t>is likely to have </a:t>
            </a:r>
            <a:r>
              <a:rPr lang="en-GB" b="1" dirty="0"/>
              <a:t>something positive to </a:t>
            </a:r>
            <a:r>
              <a:rPr lang="en-GB" b="1" dirty="0" smtClean="0"/>
              <a:t>add</a:t>
            </a:r>
          </a:p>
          <a:p>
            <a:r>
              <a:rPr lang="en-GB" dirty="0" smtClean="0"/>
              <a:t>in which participants </a:t>
            </a:r>
            <a:r>
              <a:rPr lang="en-GB" dirty="0"/>
              <a:t>should be </a:t>
            </a:r>
            <a:r>
              <a:rPr lang="en-GB" b="1" dirty="0" smtClean="0"/>
              <a:t>prepared to modify their own viewpoint</a:t>
            </a:r>
            <a:r>
              <a:rPr lang="en-GB" dirty="0" smtClean="0"/>
              <a:t> in response to what others say</a:t>
            </a:r>
          </a:p>
          <a:p>
            <a:r>
              <a:rPr lang="en-GB" dirty="0" smtClean="0"/>
              <a:t>in which </a:t>
            </a:r>
            <a:r>
              <a:rPr lang="en-GB" b="1" dirty="0" smtClean="0"/>
              <a:t>opposition is welcomed </a:t>
            </a:r>
            <a:r>
              <a:rPr lang="en-GB" dirty="0"/>
              <a:t>as a </a:t>
            </a:r>
            <a:r>
              <a:rPr lang="en-GB" b="1" dirty="0"/>
              <a:t>productive resource</a:t>
            </a:r>
            <a:r>
              <a:rPr lang="en-GB" dirty="0"/>
              <a:t> that will ultimately enhance the quality of BP’s response</a:t>
            </a:r>
            <a:endParaRPr lang="en-GB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37043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key points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 smtClean="0"/>
              <a:t>discourse ethics considers something to be ethical insofar as those who are affected by it agree that it is ethical</a:t>
            </a:r>
          </a:p>
          <a:p>
            <a:r>
              <a:rPr lang="en-GB" dirty="0" smtClean="0"/>
              <a:t>discourse ethics places a great deal of emphasis </a:t>
            </a:r>
            <a:r>
              <a:rPr lang="en-GB" dirty="0"/>
              <a:t>on </a:t>
            </a:r>
            <a:r>
              <a:rPr lang="en-GB" dirty="0" smtClean="0"/>
              <a:t>communication and debate about ethics, in which people share their views and develop new alternatives</a:t>
            </a:r>
          </a:p>
          <a:p>
            <a:r>
              <a:rPr lang="en-GB" dirty="0" smtClean="0"/>
              <a:t>discourse ethics highlights the merits of dialectical opposition in debate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7555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906</TotalTime>
  <Words>502</Words>
  <Application>Microsoft Office PowerPoint</Application>
  <PresentationFormat>On-screen Show (4:3)</PresentationFormat>
  <Paragraphs>59</Paragraphs>
  <Slides>10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Ethics Theory  and  Business Practice</vt:lpstr>
      <vt:lpstr>aims</vt:lpstr>
      <vt:lpstr>discourse ethics</vt:lpstr>
      <vt:lpstr>emphasis on discourse</vt:lpstr>
      <vt:lpstr>a particular kind of democracy</vt:lpstr>
      <vt:lpstr>emphasis on ethical consensus</vt:lpstr>
      <vt:lpstr>the merits of dialectical opposition</vt:lpstr>
      <vt:lpstr>discourse ethics and Deepwater Horizon</vt:lpstr>
      <vt:lpstr>key points</vt:lpstr>
      <vt:lpstr>references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</dc:title>
  <dc:creator>User</dc:creator>
  <cp:lastModifiedBy>Rafael Marques</cp:lastModifiedBy>
  <cp:revision>47</cp:revision>
  <dcterms:created xsi:type="dcterms:W3CDTF">2014-04-08T09:24:31Z</dcterms:created>
  <dcterms:modified xsi:type="dcterms:W3CDTF">2016-08-09T15:54:50Z</dcterms:modified>
</cp:coreProperties>
</file>